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7ea8d486-0e05-4bc4-8df6-e65a93401186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8569" y="526473"/>
            <a:ext cx="5401488" cy="5278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8021" y="4606060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460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4" name="Google Shape;234;p22"/>
          <p:cNvSpPr txBox="1"/>
          <p:nvPr/>
        </p:nvSpPr>
        <p:spPr>
          <a:xfrm>
            <a:off x="7810107" y="1024789"/>
            <a:ext cx="27184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766482" y="1075396"/>
            <a:ext cx="55215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možeš zaključiti o pisanju velikog početnog slova u zadanim primjerima?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608047" y="2218517"/>
            <a:ext cx="586052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epublika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	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ijepa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aša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apan			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emlja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zlazećeg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			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vjetlosti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uropa			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ontinent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7389117" y="2672928"/>
            <a:ext cx="39035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opisnim, simboličnim imenima država, kontinenata i naseljenih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mjesta sve se riječi pišu velikim početnim slovom.</a:t>
            </a:r>
            <a:endParaRPr sz="2400" dirty="0"/>
          </a:p>
        </p:txBody>
      </p:sp>
      <p:sp>
        <p:nvSpPr>
          <p:cNvPr id="240" name="Google Shape;240;p22"/>
          <p:cNvSpPr txBox="1"/>
          <p:nvPr/>
        </p:nvSpPr>
        <p:spPr>
          <a:xfrm>
            <a:off x="7810107" y="1735926"/>
            <a:ext cx="30255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OPISNIH IMENA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267" y="1014411"/>
            <a:ext cx="4096008" cy="41075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0013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9" name="Google Shape;249;p23"/>
          <p:cNvSpPr txBox="1"/>
          <p:nvPr/>
        </p:nvSpPr>
        <p:spPr>
          <a:xfrm>
            <a:off x="8554367" y="1438594"/>
            <a:ext cx="269223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8681503" y="2173954"/>
            <a:ext cx="295835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tekst tako da vlastita imena napišeš prema pravilima pisanja velikog početnog slova, pazi i na oblik riječi. </a:t>
            </a:r>
            <a:endParaRPr sz="2400" dirty="0"/>
          </a:p>
        </p:txBody>
      </p:sp>
      <p:sp>
        <p:nvSpPr>
          <p:cNvPr id="253" name="Google Shape;253;p23"/>
          <p:cNvSpPr txBox="1"/>
          <p:nvPr/>
        </p:nvSpPr>
        <p:spPr>
          <a:xfrm>
            <a:off x="333210" y="1050254"/>
            <a:ext cx="8311221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Jules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rođen u 19. st. u ____________ (FRANCUSKA), u gradiću na obali__________________(ATLANTSKI OCEAN).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309625" y="1760179"/>
            <a:ext cx="7575642" cy="12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Plovio je mnogim _____________(EUROPSKI)  morima, a stigao je i do _________________( SJEVERNA AMERIKA). </a:t>
            </a:r>
            <a:endParaRPr sz="2400" dirty="0"/>
          </a:p>
        </p:txBody>
      </p:sp>
      <p:sp>
        <p:nvSpPr>
          <p:cNvPr id="255" name="Google Shape;255;p23"/>
          <p:cNvSpPr txBox="1"/>
          <p:nvPr/>
        </p:nvSpPr>
        <p:spPr>
          <a:xfrm>
            <a:off x="309625" y="2974432"/>
            <a:ext cx="790559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 li znali da se radnja nekih ___________(VERNE) djela događa i u nekoliko __________ (HRVATSKI ) gradova, a u ________(PAZIN) _______________ (ISTARSKA ŽUPANIJA)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djeluje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klub obožavatelja ovoga pisca?</a:t>
            </a:r>
            <a:endParaRPr sz="2400" dirty="0"/>
          </a:p>
        </p:txBody>
      </p:sp>
      <p:sp>
        <p:nvSpPr>
          <p:cNvPr id="256" name="Google Shape;256;p23"/>
          <p:cNvSpPr txBox="1"/>
          <p:nvPr/>
        </p:nvSpPr>
        <p:spPr>
          <a:xfrm>
            <a:off x="4490375" y="1000825"/>
            <a:ext cx="16539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Francuskoj</a:t>
            </a:r>
            <a:endParaRPr sz="2400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2491946" y="1362828"/>
            <a:ext cx="27105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Atlantskoga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oceana</a:t>
            </a:r>
            <a:endParaRPr sz="2400"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2834207" y="1938966"/>
            <a:ext cx="16125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europskim</a:t>
            </a:r>
            <a:endParaRPr sz="240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2078921" y="2642314"/>
            <a:ext cx="24787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Sjeverne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Amerike</a:t>
            </a:r>
            <a:endParaRPr sz="24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4388907" y="3165527"/>
            <a:ext cx="16271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Verneovih</a:t>
            </a:r>
            <a:endParaRPr sz="2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2899985" y="3886429"/>
            <a:ext cx="1588835" cy="39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hrvatskih</a:t>
            </a:r>
            <a:endParaRPr sz="2400"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456236" y="4633120"/>
            <a:ext cx="1151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Pazinu</a:t>
            </a:r>
            <a:endParaRPr sz="2400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2605525" y="4633120"/>
            <a:ext cx="2596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Istarskoj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županiji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5470" y="367403"/>
            <a:ext cx="7280030" cy="583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7837" y="553915"/>
            <a:ext cx="7597808" cy="54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3807" y="3732477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2" name="Google Shape;282;p26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83" name="Google Shape;283;p2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93871" y="2632323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12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13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0" name="Google Shape;290;p26"/>
          <p:cNvSpPr txBox="1"/>
          <p:nvPr/>
        </p:nvSpPr>
        <p:spPr>
          <a:xfrm>
            <a:off x="1898820" y="1070138"/>
            <a:ext cx="15902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svoju kartu do otoka s blagom pišući zemljopisna imena.</a:t>
            </a:r>
            <a:endParaRPr/>
          </a:p>
        </p:txBody>
      </p:sp>
      <p:sp>
        <p:nvSpPr>
          <p:cNvPr id="291" name="Google Shape;291;p26"/>
          <p:cNvSpPr txBox="1"/>
          <p:nvPr/>
        </p:nvSpPr>
        <p:spPr>
          <a:xfrm>
            <a:off x="1896929" y="2591002"/>
            <a:ext cx="1571405" cy="84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 provjeri svoje znanje uz igru.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4880004" y="1180001"/>
            <a:ext cx="15921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4973738" y="2632323"/>
            <a:ext cx="149839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48666" y="1120506"/>
            <a:ext cx="270600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Veliko početno slovo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587" y="620923"/>
            <a:ext cx="5374243" cy="53078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6964" y="2251892"/>
            <a:ext cx="2263654" cy="23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434950" y="1796358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t="-1" r="2082" b="935"/>
          <a:stretch/>
        </p:blipFill>
        <p:spPr>
          <a:xfrm rot="-161576">
            <a:off x="1265474" y="711856"/>
            <a:ext cx="3996640" cy="535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786255" y="2635974"/>
            <a:ext cx="324273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Objasni razliku između opće imenice i vlastitih imena. Kako se pišu vlastita imena? Prisjeti se pisanja velikoga početnoga slova.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6467" y="604903"/>
            <a:ext cx="5566357" cy="55742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2" y="182755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44589" y="-260952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613915" y="103900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212188" y="1931104"/>
            <a:ext cx="39668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JEDNORJEČNA I VIŠERJEČNA IMENA</a:t>
            </a:r>
            <a:endParaRPr sz="2400"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1764395" y="646117"/>
            <a:ext cx="5690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što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ime?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569994" y="1198503"/>
            <a:ext cx="1492624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agreb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488409" y="1198503"/>
            <a:ext cx="260759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Horvat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 ulica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lavonski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užna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merika</a:t>
            </a:r>
            <a:endParaRPr sz="2400" dirty="0"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2709" y="3538086"/>
            <a:ext cx="591531" cy="54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44430" y="3943349"/>
            <a:ext cx="591531" cy="54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14142" y="4022717"/>
            <a:ext cx="2649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ime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3573844" y="4400970"/>
            <a:ext cx="2662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 ime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7017773" y="2662033"/>
            <a:ext cx="4628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 – ime koje se sastoji od jedne riječi (npr.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agreb)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 – ime koje se sastoji od dviju ili više riječi (npr. </a:t>
            </a:r>
            <a:r>
              <a:rPr lang="hr-HR" sz="2400" b="1" dirty="0" smtClea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epublika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178600" y="4656826"/>
            <a:ext cx="37680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velikim se početnim slovom pišu sva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zemljopisna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imena</a:t>
            </a:r>
            <a:endParaRPr sz="2400"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4359543" y="4941224"/>
            <a:ext cx="2591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pišu se prema dvama pravilima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l="4416"/>
          <a:stretch/>
        </p:blipFill>
        <p:spPr>
          <a:xfrm>
            <a:off x="167781" y="1447761"/>
            <a:ext cx="6608478" cy="419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6259" y="920147"/>
            <a:ext cx="5116894" cy="51256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6985" y="141801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4811" y="4739374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8" name="Google Shape;138;p17"/>
          <p:cNvSpPr txBox="1"/>
          <p:nvPr/>
        </p:nvSpPr>
        <p:spPr>
          <a:xfrm>
            <a:off x="8719004" y="853179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263254" y="920148"/>
            <a:ext cx="2649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ime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4121139" y="700424"/>
            <a:ext cx="2662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 ime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7767573" y="2027019"/>
            <a:ext cx="3426900" cy="226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 tobom je </a:t>
            </a:r>
            <a:r>
              <a:rPr lang="hr-HR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Zemljopisna putovnica </a:t>
            </a:r>
            <a:r>
              <a:rPr lang="hr-H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koju su upisana samo dva </a:t>
            </a:r>
            <a:r>
              <a:rPr lang="hr-HR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 Ostale pojmove prepiši u bilježnicu i uz svaki dodaj </a:t>
            </a:r>
            <a:r>
              <a:rPr lang="hr-HR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 koje ti je najbliže s obzirom na mjesto tvoga boravka. Podebljaj veliko početno slovo. 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541" y="872757"/>
            <a:ext cx="5060849" cy="49574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7455" y="4835235"/>
            <a:ext cx="1932943" cy="195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9044242" y="1135684"/>
            <a:ext cx="183157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2146202" y="510700"/>
            <a:ext cx="6553827" cy="7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višerječnih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                                   Što označavaju i kako se pišu?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362661" y="1548202"/>
            <a:ext cx="316005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veti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artin na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aranjsko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etrovo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lavonski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epublika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jeverna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merika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4825622" y="2632215"/>
            <a:ext cx="2077428" cy="8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3879320" y="2481204"/>
            <a:ext cx="2955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gradovi, sela, zaseoci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3847864" y="3328828"/>
            <a:ext cx="23512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imena država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3930458" y="3967722"/>
            <a:ext cx="1844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kontinenti</a:t>
            </a:r>
            <a:endParaRPr sz="2400" dirty="0"/>
          </a:p>
        </p:txBody>
      </p:sp>
      <p:pic>
        <p:nvPicPr>
          <p:cNvPr id="160" name="Google Shape;160;p1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8677" y="4502401"/>
            <a:ext cx="2543362" cy="207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7959805" y="3031333"/>
            <a:ext cx="33569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 riječi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pišu se velikim početnim slovom osim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prijedloga i veznika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7832468" y="1965212"/>
            <a:ext cx="3240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1. pravilo – </a:t>
            </a:r>
            <a:r>
              <a:rPr lang="hr-HR" sz="2400" b="1" dirty="0" err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imena</a:t>
            </a:r>
            <a:endParaRPr sz="2400" dirty="0"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58640" y="4748812"/>
            <a:ext cx="1701165" cy="157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794" y="519901"/>
            <a:ext cx="5330564" cy="52647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090" y="4569410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8779683" y="709576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7890821" y="1587912"/>
            <a:ext cx="3195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2. pravilo – </a:t>
            </a:r>
            <a:r>
              <a:rPr lang="hr-HR" sz="2400" b="1" dirty="0" err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imena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1903088" y="445064"/>
            <a:ext cx="60859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višerječnih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                             Što označavaju i kako se pišu?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285582" y="1248755"/>
            <a:ext cx="427374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orski kotar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ubrovačko-neretvanska županija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adransko more, </a:t>
            </a: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litvička jezera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otok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amoborsko gorje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3867662" y="1978916"/>
            <a:ext cx="30113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pokrajine, županije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4539070" y="2974080"/>
            <a:ext cx="25177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more, jezero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4559331" y="3520340"/>
            <a:ext cx="22509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otok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4535947" y="4180677"/>
            <a:ext cx="1413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gorje</a:t>
            </a:r>
            <a:endParaRPr sz="2400" dirty="0"/>
          </a:p>
        </p:txBody>
      </p:sp>
      <p:sp>
        <p:nvSpPr>
          <p:cNvPr id="182" name="Google Shape;182;p19"/>
          <p:cNvSpPr/>
          <p:nvPr/>
        </p:nvSpPr>
        <p:spPr>
          <a:xfrm>
            <a:off x="7412991" y="2412844"/>
            <a:ext cx="415148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piše se velikim početnim slovom, a ostale riječi malim početnim slovom, osim ako su vlastita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imena.</a:t>
            </a:r>
            <a:endParaRPr sz="2400" dirty="0"/>
          </a:p>
        </p:txBody>
      </p:sp>
      <p:pic>
        <p:nvPicPr>
          <p:cNvPr id="183" name="Google Shape;183;p19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17267" y="4898906"/>
            <a:ext cx="2554568" cy="181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41548" y="4531528"/>
            <a:ext cx="1531075" cy="142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926" y="626834"/>
            <a:ext cx="5051418" cy="49890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6324" y="4606959"/>
            <a:ext cx="1795859" cy="196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3" name="Google Shape;193;p20"/>
          <p:cNvSpPr txBox="1"/>
          <p:nvPr/>
        </p:nvSpPr>
        <p:spPr>
          <a:xfrm>
            <a:off x="8249944" y="1311764"/>
            <a:ext cx="206706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</a:t>
            </a:r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127207" y="640187"/>
            <a:ext cx="59834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pišu imena pripadnika naroda, stanovnika kontinenata, država, pokrajina i naseljenih mjesta?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197020" y="2148276"/>
            <a:ext cx="276198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Republika Hrvatska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Slavonski Brod 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3075093" y="2271488"/>
            <a:ext cx="344400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uropljanin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uropljanka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3088983" y="2821874"/>
            <a:ext cx="248667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rvatica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3154273" y="3381266"/>
            <a:ext cx="22523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ičanin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ičanka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3144807" y="3893696"/>
            <a:ext cx="2696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plićanin,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plićanka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3106564" y="4496531"/>
            <a:ext cx="27193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rođanin,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rođanka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7144818" y="2036407"/>
            <a:ext cx="37656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PRIPADNICI NARODA, DRŽAVA</a:t>
            </a:r>
            <a:endParaRPr sz="2400" dirty="0"/>
          </a:p>
        </p:txBody>
      </p:sp>
      <p:sp>
        <p:nvSpPr>
          <p:cNvPr id="204" name="Google Shape;204;p20"/>
          <p:cNvSpPr txBox="1"/>
          <p:nvPr/>
        </p:nvSpPr>
        <p:spPr>
          <a:xfrm>
            <a:off x="7367943" y="2782412"/>
            <a:ext cx="38310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Velikim početnim slovom pišu se imena pripadnika naroda i stanovnika kontinenata, država i naseljenih mjesta.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774" y="987252"/>
            <a:ext cx="4867624" cy="50112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460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3" name="Google Shape;213;p21"/>
          <p:cNvSpPr txBox="1"/>
          <p:nvPr/>
        </p:nvSpPr>
        <p:spPr>
          <a:xfrm>
            <a:off x="7803015" y="1545381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8535071" y="2252308"/>
            <a:ext cx="28238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POSVOJNI PRIDJEVI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942675" y="881093"/>
            <a:ext cx="66958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Podsjeti se! Kako se pišu posvojni pridjevi izvedeni od vlastitih imena koji završavaju na -ov,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kako posvojni pridjevi na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čki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ćki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297752" y="2130156"/>
            <a:ext cx="25099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rvatov     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rvatski jezik     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rvatski jezik      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rvatska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3144030" y="2511594"/>
            <a:ext cx="35550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posvojni pridjev 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-ov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3144030" y="3492873"/>
            <a:ext cx="429662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posvojni pridjev 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ski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opće značenje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3191663" y="4982410"/>
            <a:ext cx="444691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posvojni pridjev 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ski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dio vlastitog imena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7844323" y="2839074"/>
            <a:ext cx="37395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Katkad su posvojni pridjevi na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jedna od riječi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višerječnim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imenima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se pišu velikim početnim slovom.</a:t>
            </a:r>
            <a:endParaRPr sz="2400" dirty="0"/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2182155" y="2520878"/>
            <a:ext cx="591531" cy="54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2272291" y="3424559"/>
            <a:ext cx="591531" cy="54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2283916" y="4904400"/>
            <a:ext cx="591531" cy="54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604</Words>
  <Application>Microsoft Office PowerPoint</Application>
  <PresentationFormat>Široki zaslon</PresentationFormat>
  <Paragraphs>109</Paragraphs>
  <Slides>14</Slides>
  <Notes>14</Notes>
  <HiddenSlides>2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2020-09-09T20:23:32Z</dcterms:modified>
</cp:coreProperties>
</file>